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77" r:id="rId3"/>
    <p:sldId id="525" r:id="rId4"/>
    <p:sldId id="527" r:id="rId5"/>
    <p:sldId id="430" r:id="rId6"/>
    <p:sldId id="478" r:id="rId7"/>
    <p:sldId id="313" r:id="rId8"/>
    <p:sldId id="516" r:id="rId9"/>
    <p:sldId id="520" r:id="rId10"/>
    <p:sldId id="526" r:id="rId12"/>
    <p:sldId id="521" r:id="rId13"/>
    <p:sldId id="266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22385C"/>
    <a:srgbClr val="262626"/>
    <a:srgbClr val="FF9966"/>
    <a:srgbClr val="282B4E"/>
    <a:srgbClr val="2C49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-798" y="-96"/>
      </p:cViewPr>
      <p:guideLst>
        <p:guide orient="horz" pos="2005"/>
        <p:guide pos="39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ED2706-E675-409D-97F3-10E5FBEEFD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74A905-A552-49D0-854B-8F0B830E716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am Wor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0"/>
          </p:nvPr>
        </p:nvSpPr>
        <p:spPr>
          <a:xfrm>
            <a:off x="704203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29" name="Picture Placeholder 27"/>
          <p:cNvSpPr>
            <a:spLocks noGrp="1"/>
          </p:cNvSpPr>
          <p:nvPr>
            <p:ph type="pic" sz="quarter" idx="11"/>
          </p:nvPr>
        </p:nvSpPr>
        <p:spPr>
          <a:xfrm>
            <a:off x="2917164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0" name="Picture Placeholder 27"/>
          <p:cNvSpPr>
            <a:spLocks noGrp="1"/>
          </p:cNvSpPr>
          <p:nvPr>
            <p:ph type="pic" sz="quarter" idx="12"/>
          </p:nvPr>
        </p:nvSpPr>
        <p:spPr>
          <a:xfrm>
            <a:off x="5156203" y="1675161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1" name="Picture Placeholder 27"/>
          <p:cNvSpPr>
            <a:spLocks noGrp="1"/>
          </p:cNvSpPr>
          <p:nvPr>
            <p:ph type="pic" sz="quarter" idx="13"/>
          </p:nvPr>
        </p:nvSpPr>
        <p:spPr>
          <a:xfrm>
            <a:off x="7394127" y="1683019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2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9630932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5A079F21-3BE8-4E0A-A2CF-C18BDEAD91D7}" type="datetime1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 sz="1865" dirty="0">
              <a:solidFill>
                <a:prstClr val="black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70336DA7-0B35-4766-B3FA-87CC82BF78CC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</a:fld>
            <a:endParaRPr lang="zh-CN" altLang="en-US" sz="1865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12D4D-2C76-4ACD-96E3-8BED2D8C1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3871D-BB60-4C97-A8B8-9C3AF316ACC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6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image" Target="../media/image6.png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6" name="矩形 4"/>
          <p:cNvSpPr>
            <a:spLocks noChangeArrowheads="1"/>
          </p:cNvSpPr>
          <p:nvPr/>
        </p:nvSpPr>
        <p:spPr bwMode="auto">
          <a:xfrm>
            <a:off x="863600" y="1900555"/>
            <a:ext cx="6537960" cy="553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40" tIns="45720" rIns="91440" bIns="45720">
            <a:spAutoFit/>
          </a:bodyPr>
          <a:lstStyle/>
          <a:p>
            <a:pPr indent="457200" fontAlgn="auto">
              <a:lnSpc>
                <a:spcPct val="150000"/>
              </a:lnSpc>
            </a:pP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陈家桥运河时常有人在这里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钓鱼。</a:t>
            </a:r>
            <a:endParaRPr lang="zh-CN" sz="2000" dirty="0">
              <a:solidFill>
                <a:srgbClr val="262626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8445" y="0"/>
            <a:ext cx="3471545" cy="685863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4"/>
          <p:cNvSpPr>
            <a:spLocks noChangeArrowheads="1"/>
          </p:cNvSpPr>
          <p:nvPr/>
        </p:nvSpPr>
        <p:spPr bwMode="auto">
          <a:xfrm>
            <a:off x="963295" y="1226820"/>
            <a:ext cx="10448290" cy="1476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40" tIns="45720" rIns="91440" bIns="45720">
            <a:spAutoFit/>
          </a:bodyPr>
          <a:p>
            <a:pPr indent="457200" algn="just" fontAlgn="auto">
              <a:lnSpc>
                <a:spcPct val="150000"/>
              </a:lnSpc>
              <a:buClrTx/>
              <a:buSzTx/>
              <a:buFontTx/>
            </a:pP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基于</a:t>
            </a:r>
            <a:r>
              <a:rPr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商家的信用评价体系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和</a:t>
            </a:r>
            <a:r>
              <a:rPr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智能推荐体系，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在</a:t>
            </a:r>
            <a:r>
              <a:rPr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保持产品的新鲜程度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的同时，</a:t>
            </a:r>
            <a:r>
              <a:rPr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不通过其他APP、菜市场等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途径</a:t>
            </a:r>
            <a:r>
              <a:rPr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而是在</a:t>
            </a:r>
            <a:r>
              <a:rPr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有限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地域</a:t>
            </a:r>
            <a:r>
              <a:rPr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距离、有限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商品</a:t>
            </a:r>
            <a:r>
              <a:rPr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数量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的情况下的</a:t>
            </a:r>
            <a:r>
              <a:rPr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不引入第三方物流，只支持同社区配送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小规模团购交易。</a:t>
            </a:r>
            <a:endParaRPr lang="zh-CN" altLang="en-US" sz="2000" dirty="0">
              <a:solidFill>
                <a:srgbClr val="262626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69290" y="116840"/>
            <a:ext cx="1836420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HMW</a:t>
            </a:r>
            <a:endParaRPr lang="en-US" altLang="zh-CN" sz="5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8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4765024" y="1865059"/>
            <a:ext cx="2496277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感谢</a:t>
            </a:r>
            <a:endParaRPr lang="zh-CN" altLang="en-US" sz="80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7357312" y="2540229"/>
            <a:ext cx="6720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900928" y="2540229"/>
            <a:ext cx="6720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172736" y="3364836"/>
            <a:ext cx="768085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rPr>
              <a:t>Q&amp;A</a:t>
            </a:r>
            <a:endParaRPr lang="en-US" sz="3600" dirty="0">
              <a:solidFill>
                <a:schemeClr val="bg1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6" name="矩形 4"/>
          <p:cNvSpPr>
            <a:spLocks noChangeArrowheads="1"/>
          </p:cNvSpPr>
          <p:nvPr/>
        </p:nvSpPr>
        <p:spPr bwMode="auto">
          <a:xfrm>
            <a:off x="581660" y="1909445"/>
            <a:ext cx="6537960" cy="553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40" tIns="45720" rIns="91440" bIns="45720">
            <a:spAutoFit/>
          </a:bodyPr>
          <a:lstStyle/>
          <a:p>
            <a:pPr indent="457200" fontAlgn="auto">
              <a:lnSpc>
                <a:spcPct val="150000"/>
              </a:lnSpc>
            </a:pP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杨老师希望在下班回家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之前把这些鱼卖给同校的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师生。</a:t>
            </a:r>
            <a:endParaRPr lang="zh-CN" sz="2000" dirty="0">
              <a:solidFill>
                <a:srgbClr val="262626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565390" y="0"/>
            <a:ext cx="3852545" cy="685038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6" name="矩形 4"/>
          <p:cNvSpPr>
            <a:spLocks noChangeArrowheads="1"/>
          </p:cNvSpPr>
          <p:nvPr/>
        </p:nvSpPr>
        <p:spPr bwMode="auto">
          <a:xfrm>
            <a:off x="2995930" y="146685"/>
            <a:ext cx="6537960" cy="553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40" tIns="45720" rIns="91440" bIns="45720">
            <a:spAutoFit/>
          </a:bodyPr>
          <a:lstStyle/>
          <a:p>
            <a:pPr indent="457200" fontAlgn="auto">
              <a:lnSpc>
                <a:spcPct val="150000"/>
              </a:lnSpc>
            </a:pP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微信聊天、微信群，统计信息，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收费。</a:t>
            </a:r>
            <a:endParaRPr lang="zh-CN" sz="2000" dirty="0">
              <a:solidFill>
                <a:srgbClr val="262626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95930" y="1062355"/>
            <a:ext cx="5786120" cy="14281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930" y="2853055"/>
            <a:ext cx="5786120" cy="15614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1380" y="5014595"/>
            <a:ext cx="2036445" cy="1514475"/>
          </a:xfrm>
          <a:prstGeom prst="rect">
            <a:avLst/>
          </a:prstGeom>
        </p:spPr>
      </p:pic>
      <p:sp>
        <p:nvSpPr>
          <p:cNvPr id="7" name="矩形 4"/>
          <p:cNvSpPr>
            <a:spLocks noChangeArrowheads="1"/>
          </p:cNvSpPr>
          <p:nvPr/>
        </p:nvSpPr>
        <p:spPr bwMode="auto">
          <a:xfrm>
            <a:off x="3122930" y="5429250"/>
            <a:ext cx="6537960" cy="5530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40" tIns="45720" rIns="91440" bIns="45720">
            <a:spAutoFit/>
          </a:bodyPr>
          <a:p>
            <a:pPr indent="457200" fontAlgn="auto">
              <a:lnSpc>
                <a:spcPct val="150000"/>
              </a:lnSpc>
            </a:pP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其他老师、同学：受到了</a:t>
            </a: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骚扰</a:t>
            </a:r>
            <a:endParaRPr lang="zh-CN" sz="2000" dirty="0">
              <a:solidFill>
                <a:srgbClr val="262626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/>
          <p:cNvSpPr>
            <a:spLocks noChangeArrowheads="1"/>
          </p:cNvSpPr>
          <p:nvPr/>
        </p:nvSpPr>
        <p:spPr bwMode="auto">
          <a:xfrm>
            <a:off x="1228090" y="511810"/>
            <a:ext cx="3711575" cy="645160"/>
          </a:xfrm>
          <a:prstGeom prst="rect">
            <a:avLst/>
          </a:prstGeom>
          <a:solidFill>
            <a:srgbClr val="22385C"/>
          </a:solidFill>
          <a:ln w="9525">
            <a:noFill/>
            <a:miter lim="800000"/>
          </a:ln>
        </p:spPr>
        <p:txBody>
          <a:bodyPr wrap="square" lIns="91440" tIns="45720" rIns="91440" bIns="45720">
            <a:spAutoFit/>
          </a:bodyPr>
          <a:p>
            <a:pPr algn="dist"/>
            <a:r>
              <a:rPr lang="zh-CN" altLang="en-US" sz="3600" dirty="0" smtClean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  <a:sym typeface="Segoe UI" panose="020B0502040204020203" pitchFamily="34" charset="0"/>
              </a:rPr>
              <a:t>在线/本地化社区</a:t>
            </a:r>
            <a:endParaRPr lang="zh-CN" altLang="en-US" sz="3600" dirty="0" smtClean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  <a:sym typeface="Segoe UI" panose="020B0502040204020203" pitchFamily="34" charset="0"/>
            </a:endParaRPr>
          </a:p>
        </p:txBody>
      </p:sp>
      <p:sp>
        <p:nvSpPr>
          <p:cNvPr id="2" name="文本框 3"/>
          <p:cNvSpPr>
            <a:spLocks noChangeArrowheads="1"/>
          </p:cNvSpPr>
          <p:nvPr/>
        </p:nvSpPr>
        <p:spPr bwMode="auto">
          <a:xfrm>
            <a:off x="5447030" y="511810"/>
            <a:ext cx="1297940" cy="645160"/>
          </a:xfrm>
          <a:prstGeom prst="rect">
            <a:avLst/>
          </a:prstGeom>
          <a:solidFill>
            <a:srgbClr val="22385C"/>
          </a:solidFill>
          <a:ln w="9525">
            <a:noFill/>
            <a:miter lim="800000"/>
          </a:ln>
        </p:spPr>
        <p:txBody>
          <a:bodyPr wrap="square" lIns="91440" tIns="45720" rIns="91440" bIns="45720">
            <a:spAutoFit/>
          </a:bodyPr>
          <a:p>
            <a:pPr algn="dist"/>
            <a:r>
              <a:rPr lang="zh-CN" altLang="en-US" sz="3600" dirty="0" smtClean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  <a:sym typeface="Segoe UI" panose="020B0502040204020203" pitchFamily="34" charset="0"/>
              </a:rPr>
              <a:t>购物</a:t>
            </a:r>
            <a:endParaRPr lang="zh-CN" altLang="en-US" sz="36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  <a:sym typeface="Segoe UI" panose="020B0502040204020203" pitchFamily="34" charset="0"/>
            </a:endParaRPr>
          </a:p>
        </p:txBody>
      </p:sp>
      <p:pic>
        <p:nvPicPr>
          <p:cNvPr id="5" name="图片 4" descr="SRA2021-G05-小组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9148" t="27087" r="38560" b="21735"/>
          <a:stretch>
            <a:fillRect/>
          </a:stretch>
        </p:blipFill>
        <p:spPr>
          <a:xfrm>
            <a:off x="1122680" y="1620520"/>
            <a:ext cx="1739265" cy="232854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246120" y="1620520"/>
            <a:ext cx="770763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457200" algn="l" fontAlgn="auto">
              <a:lnSpc>
                <a:spcPct val="150000"/>
              </a:lnSpc>
              <a:buClrTx/>
              <a:buSzTx/>
              <a:buNone/>
            </a:pPr>
            <a:r>
              <a:rPr lang="zh-CN" sz="2000" dirty="0">
                <a:solidFill>
                  <a:srgbClr val="262626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我们希望开发一个以生鲜、食品等日用品为主体，以视频的形式推广商品的跨平台的社区团购移动互联网平台，并通过连接在线和离线世界，弥合数字世界与现实世界之间的鸿沟。</a:t>
            </a:r>
            <a:endParaRPr lang="zh-CN" sz="2000" dirty="0">
              <a:solidFill>
                <a:srgbClr val="262626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1430" y="1517015"/>
            <a:ext cx="7089140" cy="401383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73342" y="116840"/>
            <a:ext cx="3321685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brainstorm</a:t>
            </a:r>
            <a:endParaRPr lang="en-US" altLang="zh-CN" sz="5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0995" y="0"/>
            <a:ext cx="9102725" cy="682752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24460" y="1672590"/>
            <a:ext cx="14147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say</a:t>
            </a:r>
            <a:endParaRPr lang="en-US" altLang="zh-CN" sz="7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713720" y="363220"/>
            <a:ext cx="1490980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think</a:t>
            </a:r>
            <a:endParaRPr lang="en-US" altLang="zh-CN" sz="48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273685" y="4807585"/>
            <a:ext cx="1083310" cy="110680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6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</a:t>
            </a:r>
            <a:endParaRPr lang="en-US" altLang="zh-CN" sz="6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785158" y="4971415"/>
            <a:ext cx="1364615" cy="10147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6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feel</a:t>
            </a:r>
            <a:endParaRPr lang="en-US" altLang="zh-CN" sz="6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0" name="直接连接符 9"/>
          <p:cNvCxnSpPr>
            <a:stCxn id="3" idx="1"/>
            <a:endCxn id="3" idx="3"/>
          </p:cNvCxnSpPr>
          <p:nvPr/>
        </p:nvCxnSpPr>
        <p:spPr>
          <a:xfrm>
            <a:off x="1610995" y="3413760"/>
            <a:ext cx="9102725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直接连接符 10"/>
          <p:cNvCxnSpPr>
            <a:stCxn id="3" idx="0"/>
            <a:endCxn id="3" idx="2"/>
          </p:cNvCxnSpPr>
          <p:nvPr/>
        </p:nvCxnSpPr>
        <p:spPr>
          <a:xfrm>
            <a:off x="6162675" y="0"/>
            <a:ext cx="0" cy="682752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192723" y="271145"/>
            <a:ext cx="4154805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Empathy Map</a:t>
            </a:r>
            <a:endParaRPr lang="en-US" altLang="zh-CN" sz="5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0646093" y="4971415"/>
            <a:ext cx="1642745" cy="64516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Insights</a:t>
            </a:r>
            <a:endParaRPr lang="en-US" altLang="zh-CN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6380" y="-10795"/>
            <a:ext cx="9158605" cy="6868795"/>
          </a:xfrm>
          <a:prstGeom prst="rect">
            <a:avLst/>
          </a:prstGeom>
        </p:spPr>
      </p:pic>
      <p:cxnSp>
        <p:nvCxnSpPr>
          <p:cNvPr id="4" name="直接连接符 3"/>
          <p:cNvCxnSpPr>
            <a:stCxn id="2" idx="0"/>
            <a:endCxn id="2" idx="2"/>
          </p:cNvCxnSpPr>
          <p:nvPr/>
        </p:nvCxnSpPr>
        <p:spPr>
          <a:xfrm>
            <a:off x="6096000" y="-10795"/>
            <a:ext cx="0" cy="686879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" name="直接连接符 4"/>
          <p:cNvCxnSpPr>
            <a:stCxn id="2" idx="1"/>
            <a:endCxn id="2" idx="3"/>
          </p:cNvCxnSpPr>
          <p:nvPr/>
        </p:nvCxnSpPr>
        <p:spPr>
          <a:xfrm>
            <a:off x="1516380" y="3423920"/>
            <a:ext cx="9158605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10705148" y="1318895"/>
            <a:ext cx="1524635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Need</a:t>
            </a:r>
            <a:endParaRPr lang="en-US" altLang="zh-CN" sz="48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166" y="4971415"/>
            <a:ext cx="1347470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User</a:t>
            </a:r>
            <a:endParaRPr lang="en-US" altLang="zh-CN" sz="48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0973" y="116840"/>
            <a:ext cx="2853055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INSIGHTS</a:t>
            </a:r>
            <a:endParaRPr lang="en-US" altLang="zh-CN" sz="5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4670" y="1046480"/>
            <a:ext cx="4851400" cy="363855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9400" y="124460"/>
            <a:ext cx="4618990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POINT OF VIEW</a:t>
            </a:r>
            <a:endParaRPr lang="en-US" altLang="zh-CN" sz="5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72455" y="851535"/>
            <a:ext cx="469773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We met X</a:t>
            </a:r>
            <a:endParaRPr lang="zh-CN" altLang="en-US"/>
          </a:p>
          <a:p>
            <a:r>
              <a:rPr lang="zh-CN" altLang="en-US"/>
              <a:t>We were amazed to realize…</a:t>
            </a:r>
            <a:endParaRPr lang="zh-CN" altLang="en-US"/>
          </a:p>
          <a:p>
            <a:r>
              <a:rPr lang="zh-CN" altLang="en-US"/>
              <a:t>It would be game-changing to…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672455" y="2079625"/>
            <a:ext cx="579056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我们遇到了小区业主徐先生，他从宁波带回来了一些海鲜，但是由于部分原因他无法短时间内吃完这些海鲜，所以他希望能够在短时间内将这些海鲜卖给同一个小区的其他业主。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徐先生要想卖出这些海鲜，他从小区业主群里发送广告、收集买者信息、建立购买者联系群，出售海鲜，统计购买人数，通知其他业主上门提货，对工作繁忙的他造成了不小的困扰。我们对如此麻烦且复杂的工序感到</a:t>
            </a:r>
            <a:r>
              <a:rPr lang="zh-CN" altLang="en-US"/>
              <a:t>惊讶。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建设一个社区团购平台，能够让卖家快速上架商品并通知同一个社区范围有购买需求的人，这将改变游戏</a:t>
            </a:r>
            <a:r>
              <a:rPr lang="zh-CN" altLang="en-US"/>
              <a:t>规则。</a:t>
            </a:r>
            <a:endParaRPr lang="zh-CN" alt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29330" y="13970"/>
            <a:ext cx="5132705" cy="684403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69290" y="116840"/>
            <a:ext cx="1836420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HMW</a:t>
            </a:r>
            <a:endParaRPr lang="en-US" altLang="zh-CN" sz="54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11520,&quot;width&quot;:6480}"/>
</p:tagLst>
</file>

<file path=ppt/tags/tag2.xml><?xml version="1.0" encoding="utf-8"?>
<p:tagLst xmlns:p="http://schemas.openxmlformats.org/presentationml/2006/main">
  <p:tag name="KSO_WM_UNIT_PLACING_PICTURE_USER_VIEWPORT" val="{&quot;height&quot;:4541,&quot;width&quot;:5376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625</Words>
  <Application>WPS 演示</Application>
  <PresentationFormat>自定义</PresentationFormat>
  <Paragraphs>56</Paragraphs>
  <Slides>11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6" baseType="lpstr">
      <vt:lpstr>Arial</vt:lpstr>
      <vt:lpstr>宋体</vt:lpstr>
      <vt:lpstr>Wingdings</vt:lpstr>
      <vt:lpstr>方正兰亭粗黑简体</vt:lpstr>
      <vt:lpstr>黑体</vt:lpstr>
      <vt:lpstr>造字工房悦黑体验版纤细体</vt:lpstr>
      <vt:lpstr>Impact</vt:lpstr>
      <vt:lpstr>Segoe UI</vt:lpstr>
      <vt:lpstr>华文细黑</vt:lpstr>
      <vt:lpstr>等线</vt:lpstr>
      <vt:lpstr>Calibri</vt:lpstr>
      <vt:lpstr>微软雅黑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26923</cp:lastModifiedBy>
  <cp:revision>341</cp:revision>
  <dcterms:created xsi:type="dcterms:W3CDTF">2016-03-13T07:47:00Z</dcterms:created>
  <dcterms:modified xsi:type="dcterms:W3CDTF">2021-05-23T13:09:09Z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26B94813B89445368E380CC3A6ADF237</vt:lpwstr>
  </property>
</Properties>
</file>

<file path=docProps/thumbnail.jpeg>
</file>